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6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46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864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0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31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47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629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635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689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83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852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75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85F16-A8E2-4D0E-8712-6B97B15B954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088CE-BAFE-452D-9A9E-A0B79E70E2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121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9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892483"/>
              </p:ext>
            </p:extLst>
          </p:nvPr>
        </p:nvGraphicFramePr>
        <p:xfrm>
          <a:off x="590548" y="1377599"/>
          <a:ext cx="11153776" cy="49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302">
                  <a:extLst>
                    <a:ext uri="{9D8B030D-6E8A-4147-A177-3AD203B41FA5}">
                      <a16:colId xmlns:a16="http://schemas.microsoft.com/office/drawing/2014/main" val="2297756488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3586895978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2889659803"/>
                    </a:ext>
                  </a:extLst>
                </a:gridCol>
                <a:gridCol w="2447924">
                  <a:extLst>
                    <a:ext uri="{9D8B030D-6E8A-4147-A177-3AD203B41FA5}">
                      <a16:colId xmlns:a16="http://schemas.microsoft.com/office/drawing/2014/main" val="4180002446"/>
                    </a:ext>
                  </a:extLst>
                </a:gridCol>
              </a:tblGrid>
              <a:tr h="390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분석 기준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서문시장야시장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남대문시장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소담영화제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433802"/>
                  </a:ext>
                </a:extLst>
              </a:tr>
              <a:tr h="283026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전략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639481"/>
                  </a:ext>
                </a:extLst>
              </a:tr>
              <a:tr h="28302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사이트가 사업 목표를 달성하기 위해 효과적인가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757491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사이트만이 주는 정보와 의미가 있는가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■■■□□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409031"/>
                  </a:ext>
                </a:extLst>
              </a:tr>
              <a:tr h="390818">
                <a:tc gridSpan="4"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ux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62228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사용자의 방문 목적을 쉽게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만족시킬수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있는가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■■□□□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057107"/>
                  </a:ext>
                </a:extLst>
              </a:tr>
              <a:tr h="4528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주요 안내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이벤트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홍보의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정보찾기가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2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편리한가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■■□□□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■■■□□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640531"/>
                  </a:ext>
                </a:extLst>
              </a:tr>
              <a:tr h="390818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디자인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5373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해당사이트의 사진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일러스트가 적절한가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■■□□□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■■■■□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972274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사업 브랜드의 이미지 전달이 잘 되었는가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■■□□□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■■■□□</a:t>
                      </a:r>
                      <a:endParaRPr lang="ko-KR" altLang="en-US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455259"/>
                  </a:ext>
                </a:extLst>
              </a:tr>
              <a:tr h="2830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해당 사이트 이용에 혼돈이 없는가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■■□□□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640255"/>
                  </a:ext>
                </a:extLst>
              </a:tr>
              <a:tr h="283026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유지보수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17687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사용자의 지원과 이에 대한 유지 보수가 적절한가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571733"/>
                  </a:ext>
                </a:extLst>
              </a:tr>
              <a:tr h="3228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정확한 정보 확인이 가능한 부분이 있는가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■■■□□</a:t>
                      </a:r>
                      <a:endParaRPr lang="en-US" altLang="ko-KR" sz="12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■■■■□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63676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0548" y="800100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리뉴얼</a:t>
            </a:r>
            <a:r>
              <a:rPr lang="ko-KR" altLang="en-US" dirty="0" smtClean="0"/>
              <a:t> 사이트 분석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775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0548" y="417715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벤치마킹 사이트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825821"/>
              </p:ext>
            </p:extLst>
          </p:nvPr>
        </p:nvGraphicFramePr>
        <p:xfrm>
          <a:off x="590548" y="969046"/>
          <a:ext cx="11088834" cy="5582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4417">
                  <a:extLst>
                    <a:ext uri="{9D8B030D-6E8A-4147-A177-3AD203B41FA5}">
                      <a16:colId xmlns:a16="http://schemas.microsoft.com/office/drawing/2014/main" val="3111076933"/>
                    </a:ext>
                  </a:extLst>
                </a:gridCol>
                <a:gridCol w="5544417">
                  <a:extLst>
                    <a:ext uri="{9D8B030D-6E8A-4147-A177-3AD203B41FA5}">
                      <a16:colId xmlns:a16="http://schemas.microsoft.com/office/drawing/2014/main" val="4151966974"/>
                    </a:ext>
                  </a:extLst>
                </a:gridCol>
              </a:tblGrid>
              <a:tr h="3609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남대문시장 </a:t>
                      </a:r>
                      <a:r>
                        <a:rPr lang="en-US" altLang="ko-KR" sz="8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(http://www.namdaemunmarket.co.kr/)</a:t>
                      </a:r>
                      <a:endParaRPr lang="ko-KR" altLang="en-US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소담영화제</a:t>
                      </a:r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8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(https://www.xn--jk1bt0z3kdvrc871a.com/)</a:t>
                      </a:r>
                      <a:endParaRPr lang="ko-KR" altLang="en-US" sz="8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57652"/>
                  </a:ext>
                </a:extLst>
              </a:tr>
              <a:tr h="3163333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06228"/>
                  </a:ext>
                </a:extLst>
              </a:tr>
              <a:tr h="20578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해당 사이트는 남대문 시장 안내 사이트로 남대문 내에 입점해 있는 다양한 점포들의 종류와 위치 등을 안내하는 사이트로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현장을 느낄 수 있는 메인 화면과 정보 검색과 이벤트 안내 등 사이트 접속의 주요 목적을 충족시키기에 높게 평가되어 벤치마킹 사이트로 채택하였다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특히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리뉴얼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사이트에서 매우 빈약해 보이는 사이트 안내 </a:t>
                      </a:r>
                      <a:r>
                        <a:rPr lang="ko-KR" altLang="en-US" sz="1400" baseline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부분을 벤치마킹하여 수정하기에 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매우 적합하여 보인다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해당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사이트는 영화제 사이트로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메인에서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느낄 수 있는 확실한 이미지와 간결한 아이콘 등으로 정보 전달에 있어 깔끔함과 사이트의 주 목적에 충실한 느낌을 받아 </a:t>
                      </a:r>
                      <a:r>
                        <a:rPr lang="ko-KR" altLang="en-US" sz="1400" baseline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리뉴얼</a:t>
                      </a:r>
                      <a:r>
                        <a:rPr lang="ko-KR" altLang="en-US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사이트에 적용하기에 적합하여 보인다</a:t>
                      </a:r>
                      <a:r>
                        <a:rPr lang="en-US" altLang="ko-KR" sz="14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258779"/>
                  </a:ext>
                </a:extLst>
              </a:tr>
            </a:tbl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4915569"/>
              </p:ext>
            </p:extLst>
          </p:nvPr>
        </p:nvGraphicFramePr>
        <p:xfrm>
          <a:off x="6238045" y="1526438"/>
          <a:ext cx="5361569" cy="2688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Image" r:id="rId3" imgW="24025320" imgH="12025080" progId="Photoshop.Image.19">
                  <p:embed/>
                </p:oleObj>
              </mc:Choice>
              <mc:Fallback>
                <p:oleObj name="Image" r:id="rId3" imgW="24025320" imgH="1202508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38045" y="1526438"/>
                        <a:ext cx="5361569" cy="26881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47" y="1526438"/>
            <a:ext cx="5366524" cy="268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6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465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전략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사이트가 사업 목표를 달성하기 위해 효과적인가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2.</a:t>
            </a:r>
            <a:r>
              <a:rPr lang="ko-KR" altLang="en-US" sz="1600" dirty="0" smtClean="0"/>
              <a:t>해당 사이트만이 주는 정보와 의미가 있는가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259533"/>
              </p:ext>
            </p:extLst>
          </p:nvPr>
        </p:nvGraphicFramePr>
        <p:xfrm>
          <a:off x="409575" y="1243540"/>
          <a:ext cx="11325225" cy="52620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87411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386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7492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목표는 뚜렷해 보이나 확인된 정보에서 누구나 쉽게 이해할 수 있는 부분이 떨어진다</a:t>
                      </a:r>
                      <a:r>
                        <a:rPr lang="en-US" altLang="ko-KR" sz="1400" baseline="0" dirty="0" smtClean="0"/>
                        <a:t>. (</a:t>
                      </a:r>
                      <a:r>
                        <a:rPr lang="ko-KR" altLang="en-US" sz="1400" baseline="0" dirty="0" smtClean="0"/>
                        <a:t>지도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점포 위치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구매방법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등</a:t>
                      </a:r>
                      <a:r>
                        <a:rPr lang="en-US" altLang="ko-KR" sz="1400" baseline="0" dirty="0" smtClean="0"/>
                        <a:t>) </a:t>
                      </a:r>
                      <a:r>
                        <a:rPr lang="ko-KR" altLang="en-US" sz="1400" baseline="0" dirty="0" smtClean="0"/>
                        <a:t>이러한 점이 해당 사이트가 주는 중요 정보에 있어 불편함 점으로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사이트만의 목표가 뚜렷하며</a:t>
                      </a:r>
                      <a:r>
                        <a:rPr lang="ko-KR" altLang="en-US" sz="1400" baseline="0" dirty="0" smtClean="0"/>
                        <a:t> </a:t>
                      </a:r>
                      <a:r>
                        <a:rPr lang="ko-KR" altLang="en-US" sz="1400" dirty="0" smtClean="0"/>
                        <a:t>확인된 정보제공으로 사용자의 정보 혼란을 낮추고 편의성을 제공하는 것으로 보이며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누구나 쉽게 해당 사이트의 목적에 대해</a:t>
                      </a:r>
                      <a:r>
                        <a:rPr lang="ko-KR" altLang="en-US" sz="1400" baseline="0" dirty="0" smtClean="0"/>
                        <a:t> 이해할 수 있는 사이트로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사업 목표와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주관이 뚜렷하며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해당 사이트만이 주는 정보와 내용에 의미가 있어 보인다</a:t>
                      </a:r>
                      <a:r>
                        <a:rPr lang="en-US" altLang="ko-KR" sz="1400" baseline="0" dirty="0" smtClean="0"/>
                        <a:t>.</a:t>
                      </a:r>
                      <a:r>
                        <a:rPr lang="ko-KR" altLang="en-US" sz="1400" baseline="0" dirty="0" smtClean="0"/>
                        <a:t> 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9059968"/>
              </p:ext>
            </p:extLst>
          </p:nvPr>
        </p:nvGraphicFramePr>
        <p:xfrm>
          <a:off x="544513" y="1471613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Image" r:id="rId3" imgW="17244360" imgH="11834640" progId="Photoshop.Image.19">
                  <p:embed/>
                </p:oleObj>
              </mc:Choice>
              <mc:Fallback>
                <p:oleObj name="Image" r:id="rId3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513" y="1471613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109153"/>
              </p:ext>
            </p:extLst>
          </p:nvPr>
        </p:nvGraphicFramePr>
        <p:xfrm>
          <a:off x="4325939" y="1471613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Image" r:id="rId5" imgW="17244360" imgH="11834640" progId="Photoshop.Image.19">
                  <p:embed/>
                </p:oleObj>
              </mc:Choice>
              <mc:Fallback>
                <p:oleObj name="Image" r:id="rId5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25939" y="1471613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6464412"/>
              </p:ext>
            </p:extLst>
          </p:nvPr>
        </p:nvGraphicFramePr>
        <p:xfrm>
          <a:off x="8107364" y="1471613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Image" r:id="rId7" imgW="17244360" imgH="11834640" progId="Photoshop.Image.19">
                  <p:embed/>
                </p:oleObj>
              </mc:Choice>
              <mc:Fallback>
                <p:oleObj name="Image" r:id="rId7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07364" y="1471613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9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7542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en-US" altLang="ko-KR" b="1" dirty="0" err="1" smtClean="0"/>
              <a:t>ux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사용자의 방문 목적을 쉽게 만족시킬 수 있는가</a:t>
            </a:r>
            <a:r>
              <a:rPr lang="en-US" altLang="ko-KR" sz="1600" dirty="0" smtClean="0"/>
              <a:t>?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2.</a:t>
            </a:r>
            <a:r>
              <a:rPr lang="ko-KR" altLang="en-US" sz="1600" dirty="0" smtClean="0"/>
              <a:t>주요 안내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이벤트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홍보의 정보 찾기가 편리 한가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9154225"/>
              </p:ext>
            </p:extLst>
          </p:nvPr>
        </p:nvGraphicFramePr>
        <p:xfrm>
          <a:off x="409575" y="1243540"/>
          <a:ext cx="11325225" cy="52620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87411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386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7492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주 방문목적으로 생각되는 정보에 있어 시각화가 특히 떨어져 보이며 주요 안내와 이벤트가 중구난방으로 느껴져 방문 목적을 충족시키기에 문제가 있어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주 목적으로 생각되는 정보 검색이 카테고리별로 깔끔하게 되어</a:t>
                      </a:r>
                      <a:r>
                        <a:rPr lang="ko-KR" altLang="en-US" sz="1400" baseline="0" dirty="0" smtClean="0"/>
                        <a:t> 보기 좋다고 생각되나 세밀화 되어있지는 않아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/>
                        <a:t>하지만 큼직한 정보 검색과 이벤트</a:t>
                      </a:r>
                      <a:r>
                        <a:rPr lang="en-US" altLang="ko-KR" sz="1400" baseline="0" dirty="0" smtClean="0"/>
                        <a:t>, </a:t>
                      </a:r>
                      <a:r>
                        <a:rPr lang="ko-KR" altLang="en-US" sz="1400" baseline="0" dirty="0" smtClean="0"/>
                        <a:t>홍보의 접근성이 좋아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주 방문 목적으로 보이는 정보가 깔끔하게 정리되어 있으며 이에 대한 문의</a:t>
                      </a:r>
                      <a:r>
                        <a:rPr lang="ko-KR" altLang="en-US" sz="1400" baseline="0" dirty="0" smtClean="0"/>
                        <a:t> 사항에 대해 접근이 편리하게 되어있어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7023298"/>
              </p:ext>
            </p:extLst>
          </p:nvPr>
        </p:nvGraphicFramePr>
        <p:xfrm>
          <a:off x="544514" y="1471613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Image" r:id="rId3" imgW="17244360" imgH="11834640" progId="Photoshop.Image.19">
                  <p:embed/>
                </p:oleObj>
              </mc:Choice>
              <mc:Fallback>
                <p:oleObj name="Image" r:id="rId3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514" y="1471613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644370"/>
              </p:ext>
            </p:extLst>
          </p:nvPr>
        </p:nvGraphicFramePr>
        <p:xfrm>
          <a:off x="4319778" y="1471613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7" name="Image" r:id="rId5" imgW="17244360" imgH="11834640" progId="Photoshop.Image.19">
                  <p:embed/>
                </p:oleObj>
              </mc:Choice>
              <mc:Fallback>
                <p:oleObj name="Image" r:id="rId5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19778" y="1471613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282936"/>
              </p:ext>
            </p:extLst>
          </p:nvPr>
        </p:nvGraphicFramePr>
        <p:xfrm>
          <a:off x="8103489" y="1471613"/>
          <a:ext cx="3498720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8" name="Image" r:id="rId7" imgW="17244360" imgH="11834640" progId="Photoshop.Image.19">
                  <p:embed/>
                </p:oleObj>
              </mc:Choice>
              <mc:Fallback>
                <p:oleObj name="Image" r:id="rId7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03489" y="1471613"/>
                        <a:ext cx="3498720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38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443102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디자인</a:t>
            </a:r>
            <a:r>
              <a:rPr lang="en-US" altLang="ko-KR" b="1" dirty="0" smtClean="0"/>
              <a:t>]</a:t>
            </a:r>
          </a:p>
          <a:p>
            <a:r>
              <a:rPr lang="en-US" altLang="ko-KR" sz="1600" dirty="0" smtClean="0"/>
              <a:t>  1.</a:t>
            </a:r>
            <a:r>
              <a:rPr lang="ko-KR" altLang="en-US" sz="1600" dirty="0" smtClean="0"/>
              <a:t>해당사이트의 사진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일러스트가 적절한가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2.</a:t>
            </a:r>
            <a:r>
              <a:rPr lang="ko-KR" altLang="en-US" sz="1600" dirty="0" smtClean="0"/>
              <a:t>사업 브랜드의 이미지 전달이 잘 되었는가</a:t>
            </a:r>
            <a:r>
              <a:rPr lang="en-US" altLang="ko-KR" sz="1600" dirty="0" smtClean="0"/>
              <a:t>?</a:t>
            </a:r>
          </a:p>
          <a:p>
            <a:r>
              <a:rPr lang="en-US" altLang="ko-KR" sz="1600" dirty="0" smtClean="0"/>
              <a:t>  3.</a:t>
            </a:r>
            <a:r>
              <a:rPr lang="ko-KR" altLang="en-US" sz="1600" dirty="0" smtClean="0"/>
              <a:t>해당 사이트 이용에 혼돈이 없는가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447429"/>
              </p:ext>
            </p:extLst>
          </p:nvPr>
        </p:nvGraphicFramePr>
        <p:xfrm>
          <a:off x="409575" y="1471613"/>
          <a:ext cx="11325225" cy="50053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640561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7577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■■□□□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3/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6071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대략적인 이미지들이 현재보다는 과거의 이미지를 연상하게 하는 점이 아쉽다</a:t>
                      </a:r>
                      <a:r>
                        <a:rPr lang="en-US" altLang="ko-KR" sz="1400" baseline="0" dirty="0" smtClean="0"/>
                        <a:t>. </a:t>
                      </a:r>
                      <a:r>
                        <a:rPr lang="ko-KR" altLang="en-US" sz="1400" baseline="0" dirty="0" smtClean="0"/>
                        <a:t>이에 더불어 해당 브랜드 이미지까지 노후한 느낌이 들게 한다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/>
                        <a:t>애매한 일러스트 지도로 해당 사이트에서 받아야 할 정확한 정보에도 차질이 있어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aseline="0" dirty="0" smtClean="0"/>
                        <a:t>해당 사이트는 지경의 느낌을 줄 수 있는 이미지 사용으로 정보의 목적과 잘 어울리며 깔끔한 이미지와 지도 사용으로 정보습득률과 편의성을 높인 느낌이다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동적인 이미지 모션과 적절한 동영상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모션들이 정적으로 보일 수 있는 내용에 도움을 주는 것으로 보이며 깔끔한 텍스트 사용으로 해당 사이트 이용에 </a:t>
                      </a:r>
                      <a:r>
                        <a:rPr lang="ko-KR" altLang="en-US" sz="1400" baseline="0" dirty="0" smtClean="0"/>
                        <a:t>불편함이 없어 보인다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805310"/>
              </p:ext>
            </p:extLst>
          </p:nvPr>
        </p:nvGraphicFramePr>
        <p:xfrm>
          <a:off x="555753" y="1585914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Image" r:id="rId3" imgW="17244360" imgH="11834640" progId="Photoshop.Image.19">
                  <p:embed/>
                </p:oleObj>
              </mc:Choice>
              <mc:Fallback>
                <p:oleObj name="Image" r:id="rId3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5753" y="1585914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101863"/>
              </p:ext>
            </p:extLst>
          </p:nvPr>
        </p:nvGraphicFramePr>
        <p:xfrm>
          <a:off x="4322826" y="1585915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Image" r:id="rId5" imgW="17244360" imgH="11834640" progId="Photoshop.Image.19">
                  <p:embed/>
                </p:oleObj>
              </mc:Choice>
              <mc:Fallback>
                <p:oleObj name="Image" r:id="rId5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22826" y="1585915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4164567"/>
              </p:ext>
            </p:extLst>
          </p:nvPr>
        </p:nvGraphicFramePr>
        <p:xfrm>
          <a:off x="8108949" y="1585915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Image" r:id="rId7" imgW="17244360" imgH="11834640" progId="Photoshop.Image.19">
                  <p:embed/>
                </p:oleObj>
              </mc:Choice>
              <mc:Fallback>
                <p:oleObj name="Image" r:id="rId7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08949" y="1585915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766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9575" y="276225"/>
            <a:ext cx="507382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유지보수</a:t>
            </a:r>
            <a:r>
              <a:rPr lang="en-US" altLang="ko-KR" b="1" dirty="0" smtClean="0"/>
              <a:t>]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1.</a:t>
            </a:r>
            <a:r>
              <a:rPr lang="ko-KR" altLang="en-US" sz="1600" dirty="0" smtClean="0"/>
              <a:t>사용자의 지원과 이에 대한 유지 보수가 적절한가</a:t>
            </a:r>
            <a:r>
              <a:rPr lang="en-US" altLang="ko-KR" sz="1600" dirty="0" smtClean="0"/>
              <a:t>?</a:t>
            </a:r>
          </a:p>
          <a:p>
            <a:r>
              <a:rPr lang="ko-KR" altLang="en-US" sz="1600" dirty="0" smtClean="0"/>
              <a:t>  </a:t>
            </a:r>
            <a:r>
              <a:rPr lang="en-US" altLang="ko-KR" sz="1600" dirty="0" smtClean="0"/>
              <a:t>2.</a:t>
            </a:r>
            <a:r>
              <a:rPr lang="ko-KR" altLang="en-US" sz="1600" dirty="0" smtClean="0"/>
              <a:t>정확한 정보 확인이 가능한 부분이 있는가</a:t>
            </a:r>
            <a:r>
              <a:rPr lang="en-US" altLang="ko-KR" sz="1600" dirty="0" smtClean="0"/>
              <a:t>?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586755"/>
              </p:ext>
            </p:extLst>
          </p:nvPr>
        </p:nvGraphicFramePr>
        <p:xfrm>
          <a:off x="409575" y="1243540"/>
          <a:ext cx="11325225" cy="52620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75075">
                  <a:extLst>
                    <a:ext uri="{9D8B030D-6E8A-4147-A177-3AD203B41FA5}">
                      <a16:colId xmlns:a16="http://schemas.microsoft.com/office/drawing/2014/main" val="646165267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259181385"/>
                    </a:ext>
                  </a:extLst>
                </a:gridCol>
                <a:gridCol w="3775075">
                  <a:extLst>
                    <a:ext uri="{9D8B030D-6E8A-4147-A177-3AD203B41FA5}">
                      <a16:colId xmlns:a16="http://schemas.microsoft.com/office/drawing/2014/main" val="2555760253"/>
                    </a:ext>
                  </a:extLst>
                </a:gridCol>
              </a:tblGrid>
              <a:tr h="2874114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854132"/>
                  </a:ext>
                </a:extLst>
              </a:tr>
              <a:tr h="6386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■■■□□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1/</a:t>
                      </a:r>
                      <a:r>
                        <a:rPr lang="ko-KR" altLang="en-US" sz="1400" dirty="0" smtClean="0"/>
                        <a:t>■■■■□</a:t>
                      </a:r>
                      <a:endParaRPr lang="en-US" altLang="ko-KR" sz="1400" dirty="0" smtClean="0"/>
                    </a:p>
                    <a:p>
                      <a:pPr latinLnBrk="1"/>
                      <a:r>
                        <a:rPr lang="en-US" altLang="ko-KR" sz="1400" dirty="0" smtClean="0"/>
                        <a:t>2/</a:t>
                      </a:r>
                      <a:r>
                        <a:rPr lang="ko-KR" altLang="en-US" sz="1400" dirty="0" smtClean="0"/>
                        <a:t>■■■■□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265623"/>
                  </a:ext>
                </a:extLst>
              </a:tr>
              <a:tr h="17492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</a:t>
                      </a:r>
                      <a:r>
                        <a:rPr lang="ko-KR" altLang="en-US" sz="1400" baseline="0" dirty="0" smtClean="0"/>
                        <a:t> 사이트의 사용자에 대한 정보 지원이 원활한 부분과 미흡한 부분이 함께 보여진다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400" baseline="0" dirty="0" smtClean="0"/>
                        <a:t>또한 정보 검색에 있어 정보의 확신성이 떨어지는 부분이 있다</a:t>
                      </a:r>
                      <a:r>
                        <a:rPr lang="en-US" altLang="ko-KR" sz="1400" baseline="0" dirty="0" smtClean="0"/>
                        <a:t>.</a:t>
                      </a:r>
                      <a:endParaRPr lang="en-US" altLang="ko-KR" sz="1400" dirty="0" smtClean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정보 확인에 있어</a:t>
                      </a:r>
                      <a:r>
                        <a:rPr lang="ko-KR" altLang="en-US" sz="1400" baseline="0" dirty="0" smtClean="0"/>
                        <a:t> 정보 확인이 용이하며 깔끔한 디자인으로 주요 목적으로 보이는 정보의 접근이 편리해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해당 사이트의 정보 확인에 있어</a:t>
                      </a:r>
                      <a:r>
                        <a:rPr lang="ko-KR" altLang="en-US" sz="1400" baseline="0" dirty="0" smtClean="0"/>
                        <a:t> 정보 확인이 용이하며 깔끔한 디자인으로 주요 목적으로 보이는 정보의 접근이 편리해 보이며 사용자의 문의에 대한 답변과 검색이 편리해 보인다</a:t>
                      </a:r>
                      <a:r>
                        <a:rPr lang="en-US" altLang="ko-KR" sz="1400" baseline="0" dirty="0" smtClean="0"/>
                        <a:t>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827718"/>
                  </a:ext>
                </a:extLst>
              </a:tr>
            </a:tbl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0118864"/>
              </p:ext>
            </p:extLst>
          </p:nvPr>
        </p:nvGraphicFramePr>
        <p:xfrm>
          <a:off x="4332351" y="1471614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Image" r:id="rId3" imgW="17244360" imgH="11834640" progId="Photoshop.Image.19">
                  <p:embed/>
                </p:oleObj>
              </mc:Choice>
              <mc:Fallback>
                <p:oleObj name="Image" r:id="rId3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32351" y="1471614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8897253"/>
              </p:ext>
            </p:extLst>
          </p:nvPr>
        </p:nvGraphicFramePr>
        <p:xfrm>
          <a:off x="8087486" y="1471614"/>
          <a:ext cx="349872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Image" r:id="rId5" imgW="17244360" imgH="11834640" progId="Photoshop.Image.19">
                  <p:embed/>
                </p:oleObj>
              </mc:Choice>
              <mc:Fallback>
                <p:oleObj name="Image" r:id="rId5" imgW="17244360" imgH="118346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87486" y="1471614"/>
                        <a:ext cx="349872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6018571"/>
              </p:ext>
            </p:extLst>
          </p:nvPr>
        </p:nvGraphicFramePr>
        <p:xfrm>
          <a:off x="551286" y="1471614"/>
          <a:ext cx="3499711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7" name="Image" r:id="rId7" imgW="19415520" imgH="11530080" progId="Photoshop.Image.19">
                  <p:embed/>
                </p:oleObj>
              </mc:Choice>
              <mc:Fallback>
                <p:oleObj name="Image" r:id="rId7" imgW="19415520" imgH="1153008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286" y="1471614"/>
                        <a:ext cx="3499711" cy="240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449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691</Words>
  <Application>Microsoft Office PowerPoint</Application>
  <PresentationFormat>와이드스크린</PresentationFormat>
  <Paragraphs>106</Paragraphs>
  <Slides>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Office 테마</vt:lpstr>
      <vt:lpstr>Image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18</cp:revision>
  <dcterms:created xsi:type="dcterms:W3CDTF">2022-03-04T07:45:04Z</dcterms:created>
  <dcterms:modified xsi:type="dcterms:W3CDTF">2022-03-07T07:57:18Z</dcterms:modified>
</cp:coreProperties>
</file>

<file path=docProps/thumbnail.jpeg>
</file>